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62" r:id="rId2"/>
    <p:sldId id="266" r:id="rId3"/>
    <p:sldId id="267" r:id="rId4"/>
    <p:sldId id="268" r:id="rId5"/>
    <p:sldId id="269" r:id="rId6"/>
    <p:sldId id="270" r:id="rId7"/>
    <p:sldId id="271" r:id="rId8"/>
    <p:sldId id="272" r:id="rId9"/>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45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s-CO"/>
          </a:p>
        </p:txBody>
      </p:sp>
      <p:sp>
        <p:nvSpPr>
          <p:cNvPr id="4" name="Marcador de fecha 3"/>
          <p:cNvSpPr>
            <a:spLocks noGrp="1"/>
          </p:cNvSpPr>
          <p:nvPr>
            <p:ph type="dt" sz="half" idx="10"/>
          </p:nvPr>
        </p:nvSpPr>
        <p:spPr/>
        <p:txBody>
          <a:bodyPr/>
          <a:lstStyle/>
          <a:p>
            <a:fld id="{BE87B434-2BBE-4972-A244-D6C30480CC9B}" type="datetimeFigureOut">
              <a:rPr lang="es-AR" smtClean="0"/>
              <a:pPr/>
              <a:t>12/5/2018</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09CAB9C4-F29A-4BC5-8D93-4BAFCCF9CB0D}" type="slidenum">
              <a:rPr lang="es-AR" smtClean="0"/>
              <a:pPr/>
              <a:t>‹Nº›</a:t>
            </a:fld>
            <a:endParaRPr lang="es-AR"/>
          </a:p>
        </p:txBody>
      </p:sp>
    </p:spTree>
    <p:extLst>
      <p:ext uri="{BB962C8B-B14F-4D97-AF65-F5344CB8AC3E}">
        <p14:creationId xmlns:p14="http://schemas.microsoft.com/office/powerpoint/2010/main" val="4095768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BE87B434-2BBE-4972-A244-D6C30480CC9B}" type="datetimeFigureOut">
              <a:rPr lang="es-AR" smtClean="0"/>
              <a:pPr/>
              <a:t>12/5/2018</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09CAB9C4-F29A-4BC5-8D93-4BAFCCF9CB0D}" type="slidenum">
              <a:rPr lang="es-AR" smtClean="0"/>
              <a:pPr/>
              <a:t>‹Nº›</a:t>
            </a:fld>
            <a:endParaRPr lang="es-AR"/>
          </a:p>
        </p:txBody>
      </p:sp>
    </p:spTree>
    <p:extLst>
      <p:ext uri="{BB962C8B-B14F-4D97-AF65-F5344CB8AC3E}">
        <p14:creationId xmlns:p14="http://schemas.microsoft.com/office/powerpoint/2010/main" val="325988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BE87B434-2BBE-4972-A244-D6C30480CC9B}" type="datetimeFigureOut">
              <a:rPr lang="es-AR" smtClean="0"/>
              <a:pPr/>
              <a:t>12/5/2018</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09CAB9C4-F29A-4BC5-8D93-4BAFCCF9CB0D}" type="slidenum">
              <a:rPr lang="es-AR" smtClean="0"/>
              <a:pPr/>
              <a:t>‹Nº›</a:t>
            </a:fld>
            <a:endParaRPr lang="es-AR"/>
          </a:p>
        </p:txBody>
      </p:sp>
    </p:spTree>
    <p:extLst>
      <p:ext uri="{BB962C8B-B14F-4D97-AF65-F5344CB8AC3E}">
        <p14:creationId xmlns:p14="http://schemas.microsoft.com/office/powerpoint/2010/main" val="2155122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BE87B434-2BBE-4972-A244-D6C30480CC9B}" type="datetimeFigureOut">
              <a:rPr lang="es-AR" smtClean="0"/>
              <a:pPr/>
              <a:t>12/5/2018</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09CAB9C4-F29A-4BC5-8D93-4BAFCCF9CB0D}" type="slidenum">
              <a:rPr lang="es-AR" smtClean="0"/>
              <a:pPr/>
              <a:t>‹Nº›</a:t>
            </a:fld>
            <a:endParaRPr lang="es-AR"/>
          </a:p>
        </p:txBody>
      </p:sp>
    </p:spTree>
    <p:extLst>
      <p:ext uri="{BB962C8B-B14F-4D97-AF65-F5344CB8AC3E}">
        <p14:creationId xmlns:p14="http://schemas.microsoft.com/office/powerpoint/2010/main" val="3197422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BE87B434-2BBE-4972-A244-D6C30480CC9B}" type="datetimeFigureOut">
              <a:rPr lang="es-AR" smtClean="0"/>
              <a:pPr/>
              <a:t>12/5/2018</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09CAB9C4-F29A-4BC5-8D93-4BAFCCF9CB0D}" type="slidenum">
              <a:rPr lang="es-AR" smtClean="0"/>
              <a:pPr/>
              <a:t>‹Nº›</a:t>
            </a:fld>
            <a:endParaRPr lang="es-AR"/>
          </a:p>
        </p:txBody>
      </p:sp>
    </p:spTree>
    <p:extLst>
      <p:ext uri="{BB962C8B-B14F-4D97-AF65-F5344CB8AC3E}">
        <p14:creationId xmlns:p14="http://schemas.microsoft.com/office/powerpoint/2010/main" val="1061889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6286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46291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BE87B434-2BBE-4972-A244-D6C30480CC9B}" type="datetimeFigureOut">
              <a:rPr lang="es-AR" smtClean="0"/>
              <a:pPr/>
              <a:t>12/5/2018</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09CAB9C4-F29A-4BC5-8D93-4BAFCCF9CB0D}" type="slidenum">
              <a:rPr lang="es-AR" smtClean="0"/>
              <a:pPr/>
              <a:t>‹Nº›</a:t>
            </a:fld>
            <a:endParaRPr lang="es-AR"/>
          </a:p>
        </p:txBody>
      </p:sp>
    </p:spTree>
    <p:extLst>
      <p:ext uri="{BB962C8B-B14F-4D97-AF65-F5344CB8AC3E}">
        <p14:creationId xmlns:p14="http://schemas.microsoft.com/office/powerpoint/2010/main" val="2763565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BE87B434-2BBE-4972-A244-D6C30480CC9B}" type="datetimeFigureOut">
              <a:rPr lang="es-AR" smtClean="0"/>
              <a:pPr/>
              <a:t>12/5/2018</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09CAB9C4-F29A-4BC5-8D93-4BAFCCF9CB0D}" type="slidenum">
              <a:rPr lang="es-AR" smtClean="0"/>
              <a:pPr/>
              <a:t>‹Nº›</a:t>
            </a:fld>
            <a:endParaRPr lang="es-AR"/>
          </a:p>
        </p:txBody>
      </p:sp>
    </p:spTree>
    <p:extLst>
      <p:ext uri="{BB962C8B-B14F-4D97-AF65-F5344CB8AC3E}">
        <p14:creationId xmlns:p14="http://schemas.microsoft.com/office/powerpoint/2010/main" val="2316313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BE87B434-2BBE-4972-A244-D6C30480CC9B}" type="datetimeFigureOut">
              <a:rPr lang="es-AR" smtClean="0"/>
              <a:pPr/>
              <a:t>12/5/2018</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09CAB9C4-F29A-4BC5-8D93-4BAFCCF9CB0D}" type="slidenum">
              <a:rPr lang="es-AR" smtClean="0"/>
              <a:pPr/>
              <a:t>‹Nº›</a:t>
            </a:fld>
            <a:endParaRPr lang="es-AR"/>
          </a:p>
        </p:txBody>
      </p:sp>
    </p:spTree>
    <p:extLst>
      <p:ext uri="{BB962C8B-B14F-4D97-AF65-F5344CB8AC3E}">
        <p14:creationId xmlns:p14="http://schemas.microsoft.com/office/powerpoint/2010/main" val="3799424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E87B434-2BBE-4972-A244-D6C30480CC9B}" type="datetimeFigureOut">
              <a:rPr lang="es-AR" smtClean="0"/>
              <a:pPr/>
              <a:t>12/5/2018</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09CAB9C4-F29A-4BC5-8D93-4BAFCCF9CB0D}" type="slidenum">
              <a:rPr lang="es-AR" smtClean="0"/>
              <a:pPr/>
              <a:t>‹Nº›</a:t>
            </a:fld>
            <a:endParaRPr lang="es-AR"/>
          </a:p>
        </p:txBody>
      </p:sp>
    </p:spTree>
    <p:extLst>
      <p:ext uri="{BB962C8B-B14F-4D97-AF65-F5344CB8AC3E}">
        <p14:creationId xmlns:p14="http://schemas.microsoft.com/office/powerpoint/2010/main" val="3252604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BE87B434-2BBE-4972-A244-D6C30480CC9B}" type="datetimeFigureOut">
              <a:rPr lang="es-AR" smtClean="0"/>
              <a:pPr/>
              <a:t>12/5/2018</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09CAB9C4-F29A-4BC5-8D93-4BAFCCF9CB0D}" type="slidenum">
              <a:rPr lang="es-AR" smtClean="0"/>
              <a:pPr/>
              <a:t>‹Nº›</a:t>
            </a:fld>
            <a:endParaRPr lang="es-AR"/>
          </a:p>
        </p:txBody>
      </p:sp>
    </p:spTree>
    <p:extLst>
      <p:ext uri="{BB962C8B-B14F-4D97-AF65-F5344CB8AC3E}">
        <p14:creationId xmlns:p14="http://schemas.microsoft.com/office/powerpoint/2010/main" val="2687098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CO"/>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BE87B434-2BBE-4972-A244-D6C30480CC9B}" type="datetimeFigureOut">
              <a:rPr lang="es-AR" smtClean="0"/>
              <a:pPr/>
              <a:t>12/5/2018</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09CAB9C4-F29A-4BC5-8D93-4BAFCCF9CB0D}" type="slidenum">
              <a:rPr lang="es-AR" smtClean="0"/>
              <a:pPr/>
              <a:t>‹Nº›</a:t>
            </a:fld>
            <a:endParaRPr lang="es-AR"/>
          </a:p>
        </p:txBody>
      </p:sp>
    </p:spTree>
    <p:extLst>
      <p:ext uri="{BB962C8B-B14F-4D97-AF65-F5344CB8AC3E}">
        <p14:creationId xmlns:p14="http://schemas.microsoft.com/office/powerpoint/2010/main" val="3921328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E87B434-2BBE-4972-A244-D6C30480CC9B}" type="datetimeFigureOut">
              <a:rPr lang="es-AR" smtClean="0"/>
              <a:pPr/>
              <a:t>12/5/2018</a:t>
            </a:fld>
            <a:endParaRPr lang="es-AR"/>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CAB9C4-F29A-4BC5-8D93-4BAFCCF9CB0D}" type="slidenum">
              <a:rPr lang="es-AR" smtClean="0"/>
              <a:pPr/>
              <a:t>‹Nº›</a:t>
            </a:fld>
            <a:endParaRPr lang="es-AR"/>
          </a:p>
        </p:txBody>
      </p:sp>
    </p:spTree>
    <p:extLst>
      <p:ext uri="{BB962C8B-B14F-4D97-AF65-F5344CB8AC3E}">
        <p14:creationId xmlns:p14="http://schemas.microsoft.com/office/powerpoint/2010/main" val="137030309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CO"/>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m7bnF7XkqnU"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www.youtube.com/watch?v=JXDUKotmsWQ"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es.wikipedia.org/wiki/Causa"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es.wikipedia.org/wiki/Da%C3%B1os" TargetMode="External"/><Relationship Id="rId4" Type="http://schemas.openxmlformats.org/officeDocument/2006/relationships/hyperlink" Target="https://es.wikipedia.org/wiki/Riesgo"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7139" y="167260"/>
            <a:ext cx="9144001" cy="6557910"/>
          </a:xfrm>
          <a:prstGeom prst="rect">
            <a:avLst/>
          </a:prstGeom>
          <a:noFill/>
          <a:ln w="9525">
            <a:noFill/>
            <a:miter lim="800000"/>
            <a:headEnd/>
            <a:tailEnd/>
          </a:ln>
          <a:effectLst/>
        </p:spPr>
      </p:pic>
      <p:sp>
        <p:nvSpPr>
          <p:cNvPr id="5" name="CuadroTexto 4"/>
          <p:cNvSpPr txBox="1"/>
          <p:nvPr/>
        </p:nvSpPr>
        <p:spPr>
          <a:xfrm>
            <a:off x="2267744" y="300090"/>
            <a:ext cx="5112568" cy="630942"/>
          </a:xfrm>
          <a:prstGeom prst="rect">
            <a:avLst/>
          </a:prstGeom>
          <a:noFill/>
        </p:spPr>
        <p:txBody>
          <a:bodyPr wrap="square" rtlCol="0">
            <a:spAutoFit/>
          </a:bodyPr>
          <a:lstStyle/>
          <a:p>
            <a:pPr algn="ctr"/>
            <a:r>
              <a:rPr lang="es-CO" sz="3500" b="1" dirty="0" smtClean="0"/>
              <a:t>SEGURIDAD INFORMÁTICA</a:t>
            </a:r>
            <a:endParaRPr lang="es-CO" sz="3500" b="1" dirty="0"/>
          </a:p>
        </p:txBody>
      </p:sp>
      <p:sp>
        <p:nvSpPr>
          <p:cNvPr id="2" name="Rectángulo 1"/>
          <p:cNvSpPr/>
          <p:nvPr/>
        </p:nvSpPr>
        <p:spPr>
          <a:xfrm>
            <a:off x="3491880" y="2681536"/>
            <a:ext cx="2880320" cy="587814"/>
          </a:xfrm>
          <a:prstGeom prst="rect">
            <a:avLst/>
          </a:prstGeom>
          <a:ln w="50800" cmpd="thinThick">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CO" b="1" dirty="0" smtClean="0">
                <a:solidFill>
                  <a:schemeClr val="tx1"/>
                </a:solidFill>
              </a:rPr>
              <a:t>INFORMACIÓN</a:t>
            </a:r>
            <a:endParaRPr lang="es-CO" b="1" dirty="0">
              <a:solidFill>
                <a:schemeClr val="tx1"/>
              </a:solidFill>
            </a:endParaRPr>
          </a:p>
        </p:txBody>
      </p:sp>
      <p:sp>
        <p:nvSpPr>
          <p:cNvPr id="8" name="Rectángulo 7"/>
          <p:cNvSpPr/>
          <p:nvPr/>
        </p:nvSpPr>
        <p:spPr>
          <a:xfrm>
            <a:off x="3491880" y="1404959"/>
            <a:ext cx="2520280" cy="4398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chemeClr val="tx1"/>
                </a:solidFill>
              </a:rPr>
              <a:t>CONFIDENCIALIDAD</a:t>
            </a:r>
            <a:endParaRPr lang="es-CO" b="1" dirty="0">
              <a:solidFill>
                <a:schemeClr val="tx1"/>
              </a:solidFill>
            </a:endParaRPr>
          </a:p>
        </p:txBody>
      </p:sp>
      <p:sp>
        <p:nvSpPr>
          <p:cNvPr id="9" name="Rectángulo 8"/>
          <p:cNvSpPr/>
          <p:nvPr/>
        </p:nvSpPr>
        <p:spPr>
          <a:xfrm>
            <a:off x="5796136" y="2060848"/>
            <a:ext cx="2520280" cy="4398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chemeClr val="tx1"/>
                </a:solidFill>
              </a:rPr>
              <a:t>INTEGRIDAD</a:t>
            </a:r>
            <a:endParaRPr lang="es-CO" b="1" dirty="0">
              <a:solidFill>
                <a:schemeClr val="tx1"/>
              </a:solidFill>
            </a:endParaRPr>
          </a:p>
        </p:txBody>
      </p:sp>
      <p:sp>
        <p:nvSpPr>
          <p:cNvPr id="10" name="Rectángulo 9"/>
          <p:cNvSpPr/>
          <p:nvPr/>
        </p:nvSpPr>
        <p:spPr>
          <a:xfrm>
            <a:off x="1367644" y="3362097"/>
            <a:ext cx="2520280" cy="4398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chemeClr val="tx1"/>
                </a:solidFill>
              </a:rPr>
              <a:t>AUTENTICACIÓN</a:t>
            </a:r>
            <a:endParaRPr lang="es-CO" b="1" dirty="0">
              <a:solidFill>
                <a:schemeClr val="tx1"/>
              </a:solidFill>
            </a:endParaRPr>
          </a:p>
        </p:txBody>
      </p:sp>
      <p:sp>
        <p:nvSpPr>
          <p:cNvPr id="11" name="Rectángulo 10"/>
          <p:cNvSpPr/>
          <p:nvPr/>
        </p:nvSpPr>
        <p:spPr>
          <a:xfrm>
            <a:off x="3563888" y="4172531"/>
            <a:ext cx="2520280" cy="4398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chemeClr val="tx1"/>
                </a:solidFill>
              </a:rPr>
              <a:t>AUDITORÍA</a:t>
            </a:r>
            <a:endParaRPr lang="es-CO" b="1" dirty="0">
              <a:solidFill>
                <a:schemeClr val="tx1"/>
              </a:solidFill>
            </a:endParaRPr>
          </a:p>
        </p:txBody>
      </p:sp>
      <p:sp>
        <p:nvSpPr>
          <p:cNvPr id="12" name="Rectángulo 11"/>
          <p:cNvSpPr/>
          <p:nvPr/>
        </p:nvSpPr>
        <p:spPr>
          <a:xfrm>
            <a:off x="1367644" y="2090977"/>
            <a:ext cx="2520280" cy="4398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chemeClr val="tx1"/>
                </a:solidFill>
              </a:rPr>
              <a:t>DISPONIBILIDAD</a:t>
            </a:r>
            <a:endParaRPr lang="es-CO" b="1" dirty="0">
              <a:solidFill>
                <a:schemeClr val="tx1"/>
              </a:solidFill>
            </a:endParaRPr>
          </a:p>
        </p:txBody>
      </p:sp>
      <p:sp>
        <p:nvSpPr>
          <p:cNvPr id="13" name="Rectángulo 12"/>
          <p:cNvSpPr/>
          <p:nvPr/>
        </p:nvSpPr>
        <p:spPr>
          <a:xfrm>
            <a:off x="5796136" y="3373220"/>
            <a:ext cx="2520280" cy="4398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chemeClr val="tx1"/>
                </a:solidFill>
              </a:rPr>
              <a:t>AUTORIZACIÓN</a:t>
            </a:r>
            <a:endParaRPr lang="es-CO" b="1" dirty="0">
              <a:solidFill>
                <a:schemeClr val="tx1"/>
              </a:solidFill>
            </a:endParaRPr>
          </a:p>
        </p:txBody>
      </p:sp>
      <p:sp>
        <p:nvSpPr>
          <p:cNvPr id="7" name="Rectángulo 6"/>
          <p:cNvSpPr/>
          <p:nvPr/>
        </p:nvSpPr>
        <p:spPr>
          <a:xfrm>
            <a:off x="4572000" y="931032"/>
            <a:ext cx="360040" cy="40973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CO" dirty="0" smtClean="0"/>
              <a:t>1</a:t>
            </a:r>
            <a:endParaRPr lang="es-CO" dirty="0"/>
          </a:p>
        </p:txBody>
      </p:sp>
      <p:sp>
        <p:nvSpPr>
          <p:cNvPr id="15" name="Rectángulo 14"/>
          <p:cNvSpPr/>
          <p:nvPr/>
        </p:nvSpPr>
        <p:spPr>
          <a:xfrm>
            <a:off x="6876256" y="1628800"/>
            <a:ext cx="360040" cy="40973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CO" dirty="0"/>
              <a:t>2</a:t>
            </a:r>
          </a:p>
        </p:txBody>
      </p:sp>
      <p:sp>
        <p:nvSpPr>
          <p:cNvPr id="16" name="Rectángulo 15"/>
          <p:cNvSpPr/>
          <p:nvPr/>
        </p:nvSpPr>
        <p:spPr>
          <a:xfrm>
            <a:off x="2267744" y="1628800"/>
            <a:ext cx="360040" cy="40973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CO" dirty="0"/>
              <a:t>3</a:t>
            </a:r>
          </a:p>
        </p:txBody>
      </p:sp>
      <p:sp>
        <p:nvSpPr>
          <p:cNvPr id="17" name="Rectángulo 16"/>
          <p:cNvSpPr/>
          <p:nvPr/>
        </p:nvSpPr>
        <p:spPr>
          <a:xfrm>
            <a:off x="6892139" y="2902300"/>
            <a:ext cx="360040" cy="40973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CO" dirty="0"/>
              <a:t>4</a:t>
            </a:r>
          </a:p>
        </p:txBody>
      </p:sp>
      <p:sp>
        <p:nvSpPr>
          <p:cNvPr id="18" name="Rectángulo 17"/>
          <p:cNvSpPr/>
          <p:nvPr/>
        </p:nvSpPr>
        <p:spPr>
          <a:xfrm>
            <a:off x="2372906" y="2902300"/>
            <a:ext cx="360040" cy="40973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CO" dirty="0"/>
              <a:t>5</a:t>
            </a:r>
          </a:p>
        </p:txBody>
      </p:sp>
      <p:sp>
        <p:nvSpPr>
          <p:cNvPr id="19" name="Rectángulo 18"/>
          <p:cNvSpPr/>
          <p:nvPr/>
        </p:nvSpPr>
        <p:spPr>
          <a:xfrm>
            <a:off x="4716016" y="4725144"/>
            <a:ext cx="360040" cy="40973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CO" dirty="0" smtClean="0"/>
              <a:t>6</a:t>
            </a:r>
            <a:endParaRPr lang="es-CO" dirty="0"/>
          </a:p>
        </p:txBody>
      </p:sp>
      <p:sp>
        <p:nvSpPr>
          <p:cNvPr id="3" name="Rectángulo 2"/>
          <p:cNvSpPr/>
          <p:nvPr/>
        </p:nvSpPr>
        <p:spPr>
          <a:xfrm>
            <a:off x="144016" y="-25559"/>
            <a:ext cx="3707904" cy="289951"/>
          </a:xfrm>
          <a:prstGeom prst="rect">
            <a:avLst/>
          </a:prstGeom>
        </p:spPr>
        <p:txBody>
          <a:bodyPr wrap="square">
            <a:spAutoFit/>
          </a:bodyPr>
          <a:lstStyle/>
          <a:p>
            <a:pPr>
              <a:lnSpc>
                <a:spcPct val="107000"/>
              </a:lnSpc>
              <a:spcAft>
                <a:spcPts val="800"/>
              </a:spcAft>
            </a:pPr>
            <a:r>
              <a:rPr lang="es-419" sz="12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https://www.youtube.com/watch?v=m7bnF7XkqnU</a:t>
            </a:r>
            <a:endParaRPr lang="es-419"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3"/>
          <p:cNvSpPr/>
          <p:nvPr/>
        </p:nvSpPr>
        <p:spPr>
          <a:xfrm>
            <a:off x="5497111" y="25493"/>
            <a:ext cx="3510136" cy="281231"/>
          </a:xfrm>
          <a:prstGeom prst="rect">
            <a:avLst/>
          </a:prstGeom>
        </p:spPr>
        <p:txBody>
          <a:bodyPr wrap="square">
            <a:spAutoFit/>
          </a:bodyPr>
          <a:lstStyle/>
          <a:p>
            <a:pPr>
              <a:lnSpc>
                <a:spcPct val="107000"/>
              </a:lnSpc>
              <a:spcAft>
                <a:spcPts val="800"/>
              </a:spcAft>
            </a:pPr>
            <a:r>
              <a:rPr lang="es-419" sz="12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4"/>
              </a:rPr>
              <a:t>https://www.youtube.com/watch?v=JXDUKotmsWQ</a:t>
            </a:r>
            <a:endParaRPr lang="es-419"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620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 y="0"/>
            <a:ext cx="9144001" cy="6858000"/>
          </a:xfrm>
          <a:prstGeom prst="rect">
            <a:avLst/>
          </a:prstGeom>
          <a:noFill/>
          <a:ln w="9525">
            <a:noFill/>
            <a:miter lim="800000"/>
            <a:headEnd/>
            <a:tailEnd/>
          </a:ln>
          <a:effectLst/>
        </p:spPr>
      </p:pic>
      <p:pic>
        <p:nvPicPr>
          <p:cNvPr id="2" name="Imagen 1"/>
          <p:cNvPicPr>
            <a:picLocks noChangeAspect="1"/>
          </p:cNvPicPr>
          <p:nvPr/>
        </p:nvPicPr>
        <p:blipFill>
          <a:blip r:embed="rId3"/>
          <a:stretch>
            <a:fillRect/>
          </a:stretch>
        </p:blipFill>
        <p:spPr>
          <a:xfrm>
            <a:off x="-2" y="284694"/>
            <a:ext cx="9143248" cy="6539907"/>
          </a:xfrm>
          <a:prstGeom prst="rect">
            <a:avLst/>
          </a:prstGeom>
        </p:spPr>
      </p:pic>
    </p:spTree>
    <p:extLst>
      <p:ext uri="{BB962C8B-B14F-4D97-AF65-F5344CB8AC3E}">
        <p14:creationId xmlns:p14="http://schemas.microsoft.com/office/powerpoint/2010/main" val="39050992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 y="0"/>
            <a:ext cx="9144001" cy="6858000"/>
          </a:xfrm>
          <a:prstGeom prst="rect">
            <a:avLst/>
          </a:prstGeom>
          <a:noFill/>
          <a:ln w="9525">
            <a:noFill/>
            <a:miter lim="800000"/>
            <a:headEnd/>
            <a:tailEnd/>
          </a:ln>
          <a:effectLst/>
        </p:spPr>
      </p:pic>
      <p:pic>
        <p:nvPicPr>
          <p:cNvPr id="2" name="Imagen 1"/>
          <p:cNvPicPr>
            <a:picLocks noChangeAspect="1"/>
          </p:cNvPicPr>
          <p:nvPr/>
        </p:nvPicPr>
        <p:blipFill>
          <a:blip r:embed="rId3"/>
          <a:stretch>
            <a:fillRect/>
          </a:stretch>
        </p:blipFill>
        <p:spPr>
          <a:xfrm>
            <a:off x="58720" y="44624"/>
            <a:ext cx="9082350" cy="6696744"/>
          </a:xfrm>
          <a:prstGeom prst="rect">
            <a:avLst/>
          </a:prstGeom>
        </p:spPr>
      </p:pic>
      <p:pic>
        <p:nvPicPr>
          <p:cNvPr id="5" name="Imagen 4"/>
          <p:cNvPicPr>
            <a:picLocks noChangeAspect="1"/>
          </p:cNvPicPr>
          <p:nvPr/>
        </p:nvPicPr>
        <p:blipFill>
          <a:blip r:embed="rId4"/>
          <a:stretch>
            <a:fillRect/>
          </a:stretch>
        </p:blipFill>
        <p:spPr>
          <a:xfrm>
            <a:off x="7164288" y="1196751"/>
            <a:ext cx="1512168" cy="857647"/>
          </a:xfrm>
          <a:prstGeom prst="rect">
            <a:avLst/>
          </a:prstGeom>
        </p:spPr>
      </p:pic>
    </p:spTree>
    <p:extLst>
      <p:ext uri="{BB962C8B-B14F-4D97-AF65-F5344CB8AC3E}">
        <p14:creationId xmlns:p14="http://schemas.microsoft.com/office/powerpoint/2010/main" val="2145571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 y="0"/>
            <a:ext cx="9144001" cy="6858000"/>
          </a:xfrm>
          <a:prstGeom prst="rect">
            <a:avLst/>
          </a:prstGeom>
          <a:noFill/>
          <a:ln w="9525">
            <a:noFill/>
            <a:miter lim="800000"/>
            <a:headEnd/>
            <a:tailEnd/>
          </a:ln>
          <a:effectLst/>
        </p:spPr>
      </p:pic>
      <p:pic>
        <p:nvPicPr>
          <p:cNvPr id="2" name="Imagen 1"/>
          <p:cNvPicPr>
            <a:picLocks noChangeAspect="1"/>
          </p:cNvPicPr>
          <p:nvPr/>
        </p:nvPicPr>
        <p:blipFill>
          <a:blip r:embed="rId3"/>
          <a:stretch>
            <a:fillRect/>
          </a:stretch>
        </p:blipFill>
        <p:spPr>
          <a:xfrm>
            <a:off x="0" y="290867"/>
            <a:ext cx="9143999" cy="6472719"/>
          </a:xfrm>
          <a:prstGeom prst="rect">
            <a:avLst/>
          </a:prstGeom>
        </p:spPr>
      </p:pic>
    </p:spTree>
    <p:extLst>
      <p:ext uri="{BB962C8B-B14F-4D97-AF65-F5344CB8AC3E}">
        <p14:creationId xmlns:p14="http://schemas.microsoft.com/office/powerpoint/2010/main" val="275956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 y="0"/>
            <a:ext cx="9144001" cy="6858000"/>
          </a:xfrm>
          <a:prstGeom prst="rect">
            <a:avLst/>
          </a:prstGeom>
          <a:noFill/>
          <a:ln w="9525">
            <a:noFill/>
            <a:miter lim="800000"/>
            <a:headEnd/>
            <a:tailEnd/>
          </a:ln>
          <a:effectLst/>
        </p:spPr>
      </p:pic>
      <p:sp>
        <p:nvSpPr>
          <p:cNvPr id="3" name="CuadroTexto 2"/>
          <p:cNvSpPr txBox="1"/>
          <p:nvPr/>
        </p:nvSpPr>
        <p:spPr>
          <a:xfrm>
            <a:off x="1331640" y="2706305"/>
            <a:ext cx="7272808" cy="938719"/>
          </a:xfrm>
          <a:prstGeom prst="rect">
            <a:avLst/>
          </a:prstGeom>
          <a:noFill/>
        </p:spPr>
        <p:txBody>
          <a:bodyPr wrap="square" rtlCol="0">
            <a:spAutoFit/>
          </a:bodyPr>
          <a:lstStyle/>
          <a:p>
            <a:pPr algn="ctr"/>
            <a:r>
              <a:rPr lang="es-CO" sz="5500" b="1" dirty="0" smtClean="0"/>
              <a:t>ANÁLISIS DE RIESGOS</a:t>
            </a:r>
            <a:endParaRPr lang="es-CO" sz="5500" b="1" dirty="0"/>
          </a:p>
        </p:txBody>
      </p:sp>
    </p:spTree>
    <p:extLst>
      <p:ext uri="{BB962C8B-B14F-4D97-AF65-F5344CB8AC3E}">
        <p14:creationId xmlns:p14="http://schemas.microsoft.com/office/powerpoint/2010/main" val="3642567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 y="0"/>
            <a:ext cx="9144001" cy="6858000"/>
          </a:xfrm>
          <a:prstGeom prst="rect">
            <a:avLst/>
          </a:prstGeom>
          <a:noFill/>
          <a:ln w="9525">
            <a:noFill/>
            <a:miter lim="800000"/>
            <a:headEnd/>
            <a:tailEnd/>
          </a:ln>
          <a:effectLst/>
        </p:spPr>
      </p:pic>
      <p:sp>
        <p:nvSpPr>
          <p:cNvPr id="2" name="CuadroTexto 1"/>
          <p:cNvSpPr txBox="1"/>
          <p:nvPr/>
        </p:nvSpPr>
        <p:spPr>
          <a:xfrm>
            <a:off x="1331640" y="1268760"/>
            <a:ext cx="7488832" cy="3416320"/>
          </a:xfrm>
          <a:prstGeom prst="rect">
            <a:avLst/>
          </a:prstGeom>
          <a:noFill/>
        </p:spPr>
        <p:txBody>
          <a:bodyPr wrap="square" rtlCol="0">
            <a:spAutoFit/>
          </a:bodyPr>
          <a:lstStyle/>
          <a:p>
            <a:pPr algn="just"/>
            <a:r>
              <a:rPr lang="es-CO" dirty="0" smtClean="0"/>
              <a:t>El análisis de riesgos, también conocido como evaluación de riesgos </a:t>
            </a:r>
            <a:r>
              <a:rPr lang="es-ES" dirty="0"/>
              <a:t>es el estudio de las </a:t>
            </a:r>
            <a:r>
              <a:rPr lang="es-ES" dirty="0">
                <a:hlinkClick r:id="rId3" tooltip="Causa"/>
              </a:rPr>
              <a:t>causas</a:t>
            </a:r>
            <a:r>
              <a:rPr lang="es-ES" dirty="0"/>
              <a:t> de las posibles </a:t>
            </a:r>
            <a:r>
              <a:rPr lang="es-ES" dirty="0">
                <a:hlinkClick r:id="rId4" tooltip="Riesgo"/>
              </a:rPr>
              <a:t>amenazas</a:t>
            </a:r>
            <a:r>
              <a:rPr lang="es-ES" dirty="0"/>
              <a:t> y probables eventos no deseados y los </a:t>
            </a:r>
            <a:r>
              <a:rPr lang="es-ES" dirty="0">
                <a:hlinkClick r:id="rId5" tooltip="Daños"/>
              </a:rPr>
              <a:t>daños</a:t>
            </a:r>
            <a:r>
              <a:rPr lang="es-ES" dirty="0"/>
              <a:t> y consecuencias que éstas puedan producir</a:t>
            </a:r>
            <a:r>
              <a:rPr lang="es-ES" dirty="0" smtClean="0"/>
              <a:t>.</a:t>
            </a:r>
          </a:p>
          <a:p>
            <a:pPr algn="just"/>
            <a:endParaRPr lang="es-ES" dirty="0"/>
          </a:p>
          <a:p>
            <a:pPr algn="just"/>
            <a:r>
              <a:rPr lang="es-ES" dirty="0" smtClean="0"/>
              <a:t>La </a:t>
            </a:r>
            <a:r>
              <a:rPr lang="es-ES" dirty="0"/>
              <a:t>evaluación de riesgos involucra comparar el nivel de riesgo detectado durante el proceso de análisis con criterios de riesgo establecidos </a:t>
            </a:r>
            <a:r>
              <a:rPr lang="es-ES" dirty="0" smtClean="0"/>
              <a:t>previamente (riesgos </a:t>
            </a:r>
            <a:r>
              <a:rPr lang="es-ES" b="1" dirty="0" smtClean="0"/>
              <a:t>proactivos</a:t>
            </a:r>
            <a:r>
              <a:rPr lang="es-ES" dirty="0" smtClean="0"/>
              <a:t> potenciales)</a:t>
            </a:r>
          </a:p>
          <a:p>
            <a:pPr algn="just"/>
            <a:endParaRPr lang="es-ES" dirty="0"/>
          </a:p>
          <a:p>
            <a:pPr algn="just"/>
            <a:r>
              <a:rPr lang="es-ES" dirty="0"/>
              <a:t>Los resultados obtenidos del análisis, van a permitir aplicar alguno de los métodos para el tratamiento de los riesgos, que involucra identificar el conjunto de opciones que existen para tratar los riesgos, evaluarlas, preparar planes para este tratamiento y ejecutarlos.</a:t>
            </a:r>
            <a:endParaRPr lang="es-CO" dirty="0"/>
          </a:p>
        </p:txBody>
      </p:sp>
    </p:spTree>
    <p:extLst>
      <p:ext uri="{BB962C8B-B14F-4D97-AF65-F5344CB8AC3E}">
        <p14:creationId xmlns:p14="http://schemas.microsoft.com/office/powerpoint/2010/main" val="3191386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 y="0"/>
            <a:ext cx="9144001" cy="6858000"/>
          </a:xfrm>
          <a:prstGeom prst="rect">
            <a:avLst/>
          </a:prstGeom>
          <a:noFill/>
          <a:ln w="9525" cmpd="dbl">
            <a:solidFill>
              <a:schemeClr val="tx1"/>
            </a:solidFill>
            <a:miter lim="800000"/>
            <a:headEnd/>
            <a:tailEnd/>
          </a:ln>
          <a:effectLst/>
        </p:spPr>
      </p:pic>
      <p:graphicFrame>
        <p:nvGraphicFramePr>
          <p:cNvPr id="3" name="Tabla 2"/>
          <p:cNvGraphicFramePr>
            <a:graphicFrameLocks noGrp="1"/>
          </p:cNvGraphicFramePr>
          <p:nvPr>
            <p:extLst>
              <p:ext uri="{D42A27DB-BD31-4B8C-83A1-F6EECF244321}">
                <p14:modId xmlns:p14="http://schemas.microsoft.com/office/powerpoint/2010/main" val="4044096942"/>
              </p:ext>
            </p:extLst>
          </p:nvPr>
        </p:nvGraphicFramePr>
        <p:xfrm>
          <a:off x="1331640" y="1700806"/>
          <a:ext cx="7560840" cy="2274831"/>
        </p:xfrm>
        <a:graphic>
          <a:graphicData uri="http://schemas.openxmlformats.org/drawingml/2006/table">
            <a:tbl>
              <a:tblPr firstRow="1" bandRow="1">
                <a:tableStyleId>{5C22544A-7EE6-4342-B048-85BDC9FD1C3A}</a:tableStyleId>
              </a:tblPr>
              <a:tblGrid>
                <a:gridCol w="1890210">
                  <a:extLst>
                    <a:ext uri="{9D8B030D-6E8A-4147-A177-3AD203B41FA5}">
                      <a16:colId xmlns:a16="http://schemas.microsoft.com/office/drawing/2014/main" val="1600319651"/>
                    </a:ext>
                  </a:extLst>
                </a:gridCol>
                <a:gridCol w="1890210">
                  <a:extLst>
                    <a:ext uri="{9D8B030D-6E8A-4147-A177-3AD203B41FA5}">
                      <a16:colId xmlns:a16="http://schemas.microsoft.com/office/drawing/2014/main" val="3935700682"/>
                    </a:ext>
                  </a:extLst>
                </a:gridCol>
                <a:gridCol w="1890210">
                  <a:extLst>
                    <a:ext uri="{9D8B030D-6E8A-4147-A177-3AD203B41FA5}">
                      <a16:colId xmlns:a16="http://schemas.microsoft.com/office/drawing/2014/main" val="524143690"/>
                    </a:ext>
                  </a:extLst>
                </a:gridCol>
                <a:gridCol w="1890210">
                  <a:extLst>
                    <a:ext uri="{9D8B030D-6E8A-4147-A177-3AD203B41FA5}">
                      <a16:colId xmlns:a16="http://schemas.microsoft.com/office/drawing/2014/main" val="834597564"/>
                    </a:ext>
                  </a:extLst>
                </a:gridCol>
              </a:tblGrid>
              <a:tr h="629016">
                <a:tc>
                  <a:txBody>
                    <a:bodyPr/>
                    <a:lstStyle/>
                    <a:p>
                      <a:pPr algn="ctr"/>
                      <a:r>
                        <a:rPr lang="es-CO" b="1" dirty="0" smtClean="0">
                          <a:solidFill>
                            <a:schemeClr val="tx1"/>
                          </a:solidFill>
                        </a:rPr>
                        <a:t>Especificación del riesgo</a:t>
                      </a:r>
                      <a:endParaRPr lang="es-CO" b="1" dirty="0">
                        <a:solidFill>
                          <a:schemeClr val="tx1"/>
                        </a:solidFill>
                      </a:endParaRPr>
                    </a:p>
                  </a:txBody>
                  <a:tcPr>
                    <a:solidFill>
                      <a:schemeClr val="accent1">
                        <a:lumMod val="40000"/>
                        <a:lumOff val="60000"/>
                      </a:schemeClr>
                    </a:solidFill>
                  </a:tcPr>
                </a:tc>
                <a:tc>
                  <a:txBody>
                    <a:bodyPr/>
                    <a:lstStyle/>
                    <a:p>
                      <a:pPr algn="ctr"/>
                      <a:r>
                        <a:rPr lang="es-CO" b="1" dirty="0" smtClean="0">
                          <a:solidFill>
                            <a:schemeClr val="tx1"/>
                          </a:solidFill>
                        </a:rPr>
                        <a:t>Tipo de riesgo</a:t>
                      </a:r>
                      <a:endParaRPr lang="es-CO" b="1" dirty="0">
                        <a:solidFill>
                          <a:schemeClr val="tx1"/>
                        </a:solidFill>
                      </a:endParaRPr>
                    </a:p>
                  </a:txBody>
                  <a:tcPr>
                    <a:solidFill>
                      <a:schemeClr val="accent1">
                        <a:lumMod val="40000"/>
                        <a:lumOff val="60000"/>
                      </a:schemeClr>
                    </a:solidFill>
                  </a:tcPr>
                </a:tc>
                <a:tc>
                  <a:txBody>
                    <a:bodyPr/>
                    <a:lstStyle/>
                    <a:p>
                      <a:pPr algn="ctr"/>
                      <a:r>
                        <a:rPr lang="es-CO" b="1" dirty="0" smtClean="0">
                          <a:solidFill>
                            <a:schemeClr val="tx1"/>
                          </a:solidFill>
                        </a:rPr>
                        <a:t>Probabilidad de que ocurra</a:t>
                      </a:r>
                      <a:endParaRPr lang="es-CO" b="1" dirty="0">
                        <a:solidFill>
                          <a:schemeClr val="tx1"/>
                        </a:solidFill>
                      </a:endParaRPr>
                    </a:p>
                  </a:txBody>
                  <a:tcPr>
                    <a:solidFill>
                      <a:schemeClr val="accent1">
                        <a:lumMod val="40000"/>
                        <a:lumOff val="60000"/>
                      </a:schemeClr>
                    </a:solidFill>
                  </a:tcPr>
                </a:tc>
                <a:tc>
                  <a:txBody>
                    <a:bodyPr/>
                    <a:lstStyle/>
                    <a:p>
                      <a:pPr algn="ctr"/>
                      <a:r>
                        <a:rPr lang="es-CO" b="1" dirty="0" smtClean="0">
                          <a:solidFill>
                            <a:schemeClr val="tx1"/>
                          </a:solidFill>
                        </a:rPr>
                        <a:t>Plan de</a:t>
                      </a:r>
                      <a:r>
                        <a:rPr lang="es-CO" b="1" baseline="0" dirty="0" smtClean="0">
                          <a:solidFill>
                            <a:schemeClr val="tx1"/>
                          </a:solidFill>
                        </a:rPr>
                        <a:t> acción para contrarrestarlo</a:t>
                      </a:r>
                      <a:endParaRPr lang="es-CO" b="1"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1132337074"/>
                  </a:ext>
                </a:extLst>
              </a:tr>
              <a:tr h="329163">
                <a:tc>
                  <a:txBody>
                    <a:bodyPr/>
                    <a:lstStyle/>
                    <a:p>
                      <a:pPr algn="ctr"/>
                      <a:r>
                        <a:rPr lang="es-CO" dirty="0" smtClean="0"/>
                        <a:t>Daños en el</a:t>
                      </a:r>
                      <a:r>
                        <a:rPr lang="es-CO" baseline="0" dirty="0" smtClean="0"/>
                        <a:t> disco duro</a:t>
                      </a:r>
                      <a:endParaRPr lang="es-CO" dirty="0"/>
                    </a:p>
                  </a:txBody>
                  <a:tcPr/>
                </a:tc>
                <a:tc>
                  <a:txBody>
                    <a:bodyPr/>
                    <a:lstStyle/>
                    <a:p>
                      <a:pPr algn="ctr"/>
                      <a:r>
                        <a:rPr lang="es-CO" dirty="0" smtClean="0"/>
                        <a:t>Técnico</a:t>
                      </a:r>
                      <a:endParaRPr lang="es-CO" dirty="0"/>
                    </a:p>
                  </a:txBody>
                  <a:tcPr/>
                </a:tc>
                <a:tc>
                  <a:txBody>
                    <a:bodyPr/>
                    <a:lstStyle/>
                    <a:p>
                      <a:pPr algn="ctr"/>
                      <a:r>
                        <a:rPr lang="es-CO" dirty="0" smtClean="0"/>
                        <a:t>Media</a:t>
                      </a:r>
                      <a:endParaRPr lang="es-CO" dirty="0"/>
                    </a:p>
                  </a:txBody>
                  <a:tcPr/>
                </a:tc>
                <a:tc>
                  <a:txBody>
                    <a:bodyPr/>
                    <a:lstStyle/>
                    <a:p>
                      <a:pPr algn="ctr"/>
                      <a:r>
                        <a:rPr lang="es-CO" dirty="0" smtClean="0"/>
                        <a:t>Copias</a:t>
                      </a:r>
                      <a:r>
                        <a:rPr lang="es-CO" baseline="0" dirty="0" smtClean="0"/>
                        <a:t> de seguridad</a:t>
                      </a:r>
                      <a:endParaRPr lang="es-CO" dirty="0"/>
                    </a:p>
                  </a:txBody>
                  <a:tcPr/>
                </a:tc>
                <a:extLst>
                  <a:ext uri="{0D108BD9-81ED-4DB2-BD59-A6C34878D82A}">
                    <a16:rowId xmlns:a16="http://schemas.microsoft.com/office/drawing/2014/main" val="1419931954"/>
                  </a:ext>
                </a:extLst>
              </a:tr>
              <a:tr h="329163">
                <a:tc>
                  <a:txBody>
                    <a:bodyPr/>
                    <a:lstStyle/>
                    <a:p>
                      <a:pPr algn="ctr"/>
                      <a:endParaRPr lang="es-CO"/>
                    </a:p>
                  </a:txBody>
                  <a:tcPr/>
                </a:tc>
                <a:tc>
                  <a:txBody>
                    <a:bodyPr/>
                    <a:lstStyle/>
                    <a:p>
                      <a:pPr algn="ctr"/>
                      <a:endParaRPr lang="es-CO"/>
                    </a:p>
                  </a:txBody>
                  <a:tcPr/>
                </a:tc>
                <a:tc>
                  <a:txBody>
                    <a:bodyPr/>
                    <a:lstStyle/>
                    <a:p>
                      <a:pPr algn="ctr"/>
                      <a:endParaRPr lang="es-CO"/>
                    </a:p>
                  </a:txBody>
                  <a:tcPr/>
                </a:tc>
                <a:tc>
                  <a:txBody>
                    <a:bodyPr/>
                    <a:lstStyle/>
                    <a:p>
                      <a:pPr algn="ctr"/>
                      <a:endParaRPr lang="es-CO"/>
                    </a:p>
                  </a:txBody>
                  <a:tcPr/>
                </a:tc>
                <a:extLst>
                  <a:ext uri="{0D108BD9-81ED-4DB2-BD59-A6C34878D82A}">
                    <a16:rowId xmlns:a16="http://schemas.microsoft.com/office/drawing/2014/main" val="3483811801"/>
                  </a:ext>
                </a:extLst>
              </a:tr>
              <a:tr h="329163">
                <a:tc>
                  <a:txBody>
                    <a:bodyPr/>
                    <a:lstStyle/>
                    <a:p>
                      <a:pPr algn="ctr"/>
                      <a:endParaRPr lang="es-CO"/>
                    </a:p>
                  </a:txBody>
                  <a:tcPr/>
                </a:tc>
                <a:tc>
                  <a:txBody>
                    <a:bodyPr/>
                    <a:lstStyle/>
                    <a:p>
                      <a:pPr algn="ctr"/>
                      <a:endParaRPr lang="es-CO"/>
                    </a:p>
                  </a:txBody>
                  <a:tcPr/>
                </a:tc>
                <a:tc>
                  <a:txBody>
                    <a:bodyPr/>
                    <a:lstStyle/>
                    <a:p>
                      <a:pPr algn="ctr"/>
                      <a:endParaRPr lang="es-CO"/>
                    </a:p>
                  </a:txBody>
                  <a:tcPr/>
                </a:tc>
                <a:tc>
                  <a:txBody>
                    <a:bodyPr/>
                    <a:lstStyle/>
                    <a:p>
                      <a:pPr algn="ctr"/>
                      <a:endParaRPr lang="es-CO"/>
                    </a:p>
                  </a:txBody>
                  <a:tcPr/>
                </a:tc>
                <a:extLst>
                  <a:ext uri="{0D108BD9-81ED-4DB2-BD59-A6C34878D82A}">
                    <a16:rowId xmlns:a16="http://schemas.microsoft.com/office/drawing/2014/main" val="658159915"/>
                  </a:ext>
                </a:extLst>
              </a:tr>
              <a:tr h="329163">
                <a:tc>
                  <a:txBody>
                    <a:bodyPr/>
                    <a:lstStyle/>
                    <a:p>
                      <a:pPr algn="ctr"/>
                      <a:endParaRPr lang="es-CO"/>
                    </a:p>
                  </a:txBody>
                  <a:tcPr/>
                </a:tc>
                <a:tc>
                  <a:txBody>
                    <a:bodyPr/>
                    <a:lstStyle/>
                    <a:p>
                      <a:pPr algn="ctr"/>
                      <a:endParaRPr lang="es-CO" dirty="0"/>
                    </a:p>
                  </a:txBody>
                  <a:tcPr/>
                </a:tc>
                <a:tc>
                  <a:txBody>
                    <a:bodyPr/>
                    <a:lstStyle/>
                    <a:p>
                      <a:pPr algn="ctr"/>
                      <a:endParaRPr lang="es-CO"/>
                    </a:p>
                  </a:txBody>
                  <a:tcPr/>
                </a:tc>
                <a:tc>
                  <a:txBody>
                    <a:bodyPr/>
                    <a:lstStyle/>
                    <a:p>
                      <a:pPr algn="ctr"/>
                      <a:endParaRPr lang="es-CO"/>
                    </a:p>
                  </a:txBody>
                  <a:tcPr/>
                </a:tc>
                <a:extLst>
                  <a:ext uri="{0D108BD9-81ED-4DB2-BD59-A6C34878D82A}">
                    <a16:rowId xmlns:a16="http://schemas.microsoft.com/office/drawing/2014/main" val="2154076549"/>
                  </a:ext>
                </a:extLst>
              </a:tr>
              <a:tr h="329163">
                <a:tc>
                  <a:txBody>
                    <a:bodyPr/>
                    <a:lstStyle/>
                    <a:p>
                      <a:pPr algn="ctr"/>
                      <a:endParaRPr lang="es-CO"/>
                    </a:p>
                  </a:txBody>
                  <a:tcPr/>
                </a:tc>
                <a:tc>
                  <a:txBody>
                    <a:bodyPr/>
                    <a:lstStyle/>
                    <a:p>
                      <a:pPr algn="ctr"/>
                      <a:endParaRPr lang="es-CO"/>
                    </a:p>
                  </a:txBody>
                  <a:tcPr/>
                </a:tc>
                <a:tc>
                  <a:txBody>
                    <a:bodyPr/>
                    <a:lstStyle/>
                    <a:p>
                      <a:pPr algn="ctr"/>
                      <a:endParaRPr lang="es-CO"/>
                    </a:p>
                  </a:txBody>
                  <a:tcPr/>
                </a:tc>
                <a:tc>
                  <a:txBody>
                    <a:bodyPr/>
                    <a:lstStyle/>
                    <a:p>
                      <a:pPr algn="ctr"/>
                      <a:endParaRPr lang="es-CO" dirty="0"/>
                    </a:p>
                  </a:txBody>
                  <a:tcPr/>
                </a:tc>
                <a:extLst>
                  <a:ext uri="{0D108BD9-81ED-4DB2-BD59-A6C34878D82A}">
                    <a16:rowId xmlns:a16="http://schemas.microsoft.com/office/drawing/2014/main" val="2223725108"/>
                  </a:ext>
                </a:extLst>
              </a:tr>
            </a:tbl>
          </a:graphicData>
        </a:graphic>
      </p:graphicFrame>
      <p:sp>
        <p:nvSpPr>
          <p:cNvPr id="4" name="CuadroTexto 3"/>
          <p:cNvSpPr txBox="1"/>
          <p:nvPr/>
        </p:nvSpPr>
        <p:spPr>
          <a:xfrm>
            <a:off x="1331640" y="1196752"/>
            <a:ext cx="1296144" cy="369332"/>
          </a:xfrm>
          <a:prstGeom prst="rect">
            <a:avLst/>
          </a:prstGeom>
          <a:noFill/>
        </p:spPr>
        <p:txBody>
          <a:bodyPr wrap="square" rtlCol="0">
            <a:spAutoFit/>
          </a:bodyPr>
          <a:lstStyle/>
          <a:p>
            <a:r>
              <a:rPr lang="es-CO" b="1" dirty="0" smtClean="0"/>
              <a:t>Ejemplo</a:t>
            </a:r>
            <a:endParaRPr lang="es-CO" b="1" dirty="0"/>
          </a:p>
        </p:txBody>
      </p:sp>
      <p:sp>
        <p:nvSpPr>
          <p:cNvPr id="5" name="CuadroTexto 4"/>
          <p:cNvSpPr txBox="1"/>
          <p:nvPr/>
        </p:nvSpPr>
        <p:spPr>
          <a:xfrm>
            <a:off x="1331640" y="4221088"/>
            <a:ext cx="5904656" cy="369332"/>
          </a:xfrm>
          <a:prstGeom prst="rect">
            <a:avLst/>
          </a:prstGeom>
          <a:noFill/>
        </p:spPr>
        <p:txBody>
          <a:bodyPr wrap="square" rtlCol="0">
            <a:spAutoFit/>
          </a:bodyPr>
          <a:lstStyle/>
          <a:p>
            <a:pPr algn="ctr"/>
            <a:r>
              <a:rPr lang="es-CO" b="1" dirty="0" smtClean="0"/>
              <a:t>TÉCNICAS DE ASEGURAMIENTO DEL SISTEMA</a:t>
            </a:r>
            <a:endParaRPr lang="es-CO" b="1" dirty="0"/>
          </a:p>
        </p:txBody>
      </p:sp>
      <p:sp>
        <p:nvSpPr>
          <p:cNvPr id="6" name="CuadroTexto 5"/>
          <p:cNvSpPr txBox="1"/>
          <p:nvPr/>
        </p:nvSpPr>
        <p:spPr>
          <a:xfrm>
            <a:off x="1475656" y="4797152"/>
            <a:ext cx="5400600" cy="646331"/>
          </a:xfrm>
          <a:prstGeom prst="rect">
            <a:avLst/>
          </a:prstGeom>
          <a:noFill/>
        </p:spPr>
        <p:txBody>
          <a:bodyPr wrap="square" rtlCol="0">
            <a:spAutoFit/>
          </a:bodyPr>
          <a:lstStyle/>
          <a:p>
            <a:r>
              <a:rPr lang="es-CO" dirty="0"/>
              <a:t>https://prezi.com/7rmmth8htn3q/tecnicas-de-aseguramiento-de-sistema-o-de-la-informacion/</a:t>
            </a:r>
          </a:p>
        </p:txBody>
      </p:sp>
    </p:spTree>
    <p:extLst>
      <p:ext uri="{BB962C8B-B14F-4D97-AF65-F5344CB8AC3E}">
        <p14:creationId xmlns:p14="http://schemas.microsoft.com/office/powerpoint/2010/main" val="29686361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 y="0"/>
            <a:ext cx="9144001" cy="6858000"/>
          </a:xfrm>
          <a:prstGeom prst="rect">
            <a:avLst/>
          </a:prstGeom>
          <a:noFill/>
          <a:ln w="9525" cmpd="dbl">
            <a:solidFill>
              <a:schemeClr val="tx1"/>
            </a:solidFill>
            <a:miter lim="800000"/>
            <a:headEnd/>
            <a:tailEnd/>
          </a:ln>
          <a:effectLst/>
        </p:spPr>
      </p:pic>
      <p:sp>
        <p:nvSpPr>
          <p:cNvPr id="5" name="CuadroTexto 4"/>
          <p:cNvSpPr txBox="1"/>
          <p:nvPr/>
        </p:nvSpPr>
        <p:spPr>
          <a:xfrm>
            <a:off x="1744834" y="404664"/>
            <a:ext cx="5904656" cy="369332"/>
          </a:xfrm>
          <a:prstGeom prst="rect">
            <a:avLst/>
          </a:prstGeom>
          <a:noFill/>
        </p:spPr>
        <p:txBody>
          <a:bodyPr wrap="square" rtlCol="0">
            <a:spAutoFit/>
          </a:bodyPr>
          <a:lstStyle/>
          <a:p>
            <a:pPr algn="ctr"/>
            <a:r>
              <a:rPr lang="es-CO" b="1" dirty="0" smtClean="0"/>
              <a:t>TÉCNICAS DE ASEGURAMIENTO DEL SISTEMA</a:t>
            </a:r>
            <a:endParaRPr lang="es-CO" b="1" dirty="0"/>
          </a:p>
        </p:txBody>
      </p:sp>
      <p:sp>
        <p:nvSpPr>
          <p:cNvPr id="6" name="CuadroTexto 5"/>
          <p:cNvSpPr txBox="1"/>
          <p:nvPr/>
        </p:nvSpPr>
        <p:spPr>
          <a:xfrm>
            <a:off x="1475656" y="980728"/>
            <a:ext cx="6984776" cy="4524315"/>
          </a:xfrm>
          <a:prstGeom prst="rect">
            <a:avLst/>
          </a:prstGeom>
          <a:noFill/>
        </p:spPr>
        <p:txBody>
          <a:bodyPr wrap="square" rtlCol="0">
            <a:spAutoFit/>
          </a:bodyPr>
          <a:lstStyle/>
          <a:p>
            <a:pPr algn="just"/>
            <a:endParaRPr lang="es-CO" dirty="0"/>
          </a:p>
          <a:p>
            <a:pPr algn="just"/>
            <a:r>
              <a:rPr lang="es-ES" b="1" dirty="0"/>
              <a:t>Técnicas para asegurar el sistema</a:t>
            </a:r>
            <a:endParaRPr lang="es-ES" dirty="0"/>
          </a:p>
          <a:p>
            <a:pPr algn="just"/>
            <a:r>
              <a:rPr lang="es-ES" dirty="0"/>
              <a:t>•</a:t>
            </a:r>
          </a:p>
          <a:p>
            <a:pPr algn="just"/>
            <a:r>
              <a:rPr lang="es-ES" b="1" u="sng" dirty="0"/>
              <a:t>Codificar la información</a:t>
            </a:r>
            <a:r>
              <a:rPr lang="es-ES" dirty="0"/>
              <a:t>: Criptología, Criptografía y Criptociencia</a:t>
            </a:r>
            <a:r>
              <a:rPr lang="es-ES" dirty="0" smtClean="0"/>
              <a:t>,</a:t>
            </a:r>
          </a:p>
          <a:p>
            <a:pPr algn="just"/>
            <a:r>
              <a:rPr lang="es-ES" dirty="0"/>
              <a:t> </a:t>
            </a:r>
            <a:r>
              <a:rPr lang="es-ES" dirty="0" smtClean="0"/>
              <a:t>contraseñas difíciles </a:t>
            </a:r>
            <a:r>
              <a:rPr lang="es-ES" dirty="0"/>
              <a:t>de averiguar a partir de datos personales del individuo.</a:t>
            </a:r>
          </a:p>
          <a:p>
            <a:pPr algn="just"/>
            <a:r>
              <a:rPr lang="es-ES" dirty="0"/>
              <a:t>•</a:t>
            </a:r>
          </a:p>
          <a:p>
            <a:pPr algn="just"/>
            <a:r>
              <a:rPr lang="es-ES" b="1" u="sng" dirty="0"/>
              <a:t>Vigilancia de </a:t>
            </a:r>
            <a:r>
              <a:rPr lang="es-ES" b="1" u="sng" dirty="0" smtClean="0"/>
              <a:t>red:</a:t>
            </a:r>
            <a:r>
              <a:rPr lang="es-ES" dirty="0"/>
              <a:t> Zona desmilitarizada</a:t>
            </a:r>
          </a:p>
          <a:p>
            <a:pPr algn="just"/>
            <a:r>
              <a:rPr lang="es-ES" dirty="0"/>
              <a:t>•</a:t>
            </a:r>
          </a:p>
          <a:p>
            <a:pPr algn="just"/>
            <a:r>
              <a:rPr lang="es-ES" b="1" u="sng" dirty="0"/>
              <a:t>Tecnologías repelentes o protectoras</a:t>
            </a:r>
            <a:r>
              <a:rPr lang="es-ES" dirty="0"/>
              <a:t>: cortafuegos, sistema de detección de intrusos -</a:t>
            </a:r>
            <a:r>
              <a:rPr lang="es-ES" dirty="0" smtClean="0"/>
              <a:t>antispyware</a:t>
            </a:r>
            <a:r>
              <a:rPr lang="es-ES" dirty="0"/>
              <a:t>, antivirus, llaves para protección de </a:t>
            </a:r>
            <a:r>
              <a:rPr lang="es-ES" dirty="0" smtClean="0"/>
              <a:t>software</a:t>
            </a:r>
            <a:r>
              <a:rPr lang="es-ES" dirty="0"/>
              <a:t>, etc. </a:t>
            </a:r>
            <a:r>
              <a:rPr lang="es-ES" dirty="0" smtClean="0"/>
              <a:t>Mantener </a:t>
            </a:r>
            <a:r>
              <a:rPr lang="es-ES" dirty="0"/>
              <a:t>los sistemas </a:t>
            </a:r>
            <a:r>
              <a:rPr lang="es-ES" dirty="0" smtClean="0"/>
              <a:t>de información </a:t>
            </a:r>
            <a:r>
              <a:rPr lang="es-ES" dirty="0"/>
              <a:t>con las actualizaciones </a:t>
            </a:r>
            <a:r>
              <a:rPr lang="es-ES" dirty="0" smtClean="0"/>
              <a:t>que más </a:t>
            </a:r>
            <a:r>
              <a:rPr lang="es-ES" dirty="0"/>
              <a:t>impacten en la seguridad.</a:t>
            </a:r>
          </a:p>
          <a:p>
            <a:pPr algn="just"/>
            <a:r>
              <a:rPr lang="es-ES" dirty="0"/>
              <a:t>•</a:t>
            </a:r>
          </a:p>
          <a:p>
            <a:pPr algn="just"/>
            <a:r>
              <a:rPr lang="es-ES" b="1" u="sng" dirty="0" smtClean="0"/>
              <a:t>Sistema </a:t>
            </a:r>
            <a:r>
              <a:rPr lang="es-ES" b="1" u="sng" dirty="0"/>
              <a:t>de </a:t>
            </a:r>
            <a:r>
              <a:rPr lang="es-ES" b="1" u="sng" dirty="0" smtClean="0"/>
              <a:t>respaldo </a:t>
            </a:r>
            <a:r>
              <a:rPr lang="es-ES" b="1" u="sng" dirty="0" smtClean="0"/>
              <a:t>remoto:</a:t>
            </a:r>
            <a:r>
              <a:rPr lang="es-ES" dirty="0" smtClean="0"/>
              <a:t> </a:t>
            </a:r>
            <a:r>
              <a:rPr lang="es-ES" dirty="0" smtClean="0"/>
              <a:t>servicio </a:t>
            </a:r>
            <a:r>
              <a:rPr lang="es-ES" dirty="0"/>
              <a:t>de </a:t>
            </a:r>
            <a:r>
              <a:rPr lang="es-ES" dirty="0" smtClean="0"/>
              <a:t>backup </a:t>
            </a:r>
            <a:r>
              <a:rPr lang="es-ES" dirty="0"/>
              <a:t>remoto</a:t>
            </a:r>
          </a:p>
          <a:p>
            <a:pPr algn="just"/>
            <a:endParaRPr lang="es-CO" dirty="0"/>
          </a:p>
        </p:txBody>
      </p:sp>
      <p:sp>
        <p:nvSpPr>
          <p:cNvPr id="2" name="CuadroTexto 1"/>
          <p:cNvSpPr txBox="1"/>
          <p:nvPr/>
        </p:nvSpPr>
        <p:spPr>
          <a:xfrm>
            <a:off x="3612860" y="6488668"/>
            <a:ext cx="1056700" cy="369332"/>
          </a:xfrm>
          <a:prstGeom prst="rect">
            <a:avLst/>
          </a:prstGeom>
          <a:noFill/>
        </p:spPr>
        <p:txBody>
          <a:bodyPr wrap="none" rtlCol="0">
            <a:spAutoFit/>
          </a:bodyPr>
          <a:lstStyle/>
          <a:p>
            <a:r>
              <a:rPr lang="es-419" dirty="0" smtClean="0"/>
              <a:t>Actividad</a:t>
            </a:r>
            <a:endParaRPr lang="es-419" dirty="0"/>
          </a:p>
        </p:txBody>
      </p:sp>
    </p:spTree>
    <p:extLst>
      <p:ext uri="{BB962C8B-B14F-4D97-AF65-F5344CB8AC3E}">
        <p14:creationId xmlns:p14="http://schemas.microsoft.com/office/powerpoint/2010/main" val="2688209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682</TotalTime>
  <Words>88</Words>
  <Application>Microsoft Office PowerPoint</Application>
  <PresentationFormat>Presentación en pantalla (4:3)</PresentationFormat>
  <Paragraphs>46</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Windows XP Colossus Edition 2 Reloaded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Colossus User</dc:creator>
  <cp:lastModifiedBy>Rodrigo Alcides Patiño</cp:lastModifiedBy>
  <cp:revision>76</cp:revision>
  <dcterms:created xsi:type="dcterms:W3CDTF">2014-07-21T14:35:10Z</dcterms:created>
  <dcterms:modified xsi:type="dcterms:W3CDTF">2018-05-12T13:34:04Z</dcterms:modified>
</cp:coreProperties>
</file>